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1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31" r:id="rId1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61" Type="http://schemas.openxmlformats.org/officeDocument/2006/relationships/slide" Target="slides/slide4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A61BBFD5-A5DA-EF60-C41A-A67AB10D08C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Rectangle 3">
            <a:extLst>
              <a:ext uri="{FF2B5EF4-FFF2-40B4-BE49-F238E27FC236}">
                <a16:creationId xmlns:a16="http://schemas.microsoft.com/office/drawing/2014/main" id="{6F28EDBA-C988-AC88-3096-D11C06984C4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18.xml"/></Relationships>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31C0D45B-D27C-921A-89DC-02704DA40EF5}"/>
              </a:ext>
            </a:extLst>
          </p:cNvPr>
          <p:cNvSpPr>
            <a:spLocks noGrp="1" noChangeArrowheads="1"/>
          </p:cNvSpPr>
          <p:nvPr>
            <p:ph type="title" idx="4294967295"/>
          </p:nvPr>
        </p:nvSpPr>
        <p:spPr bwMode="auto">
          <a:xfrm>
            <a:off x="609600" y="609600"/>
            <a:ext cx="77724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4000"/>
              <a:t>“Offered in modules” - Example	 C</a:t>
            </a:r>
          </a:p>
        </p:txBody>
      </p:sp>
      <p:sp>
        <p:nvSpPr>
          <p:cNvPr id="34819" name="Text Box 9">
            <a:extLst>
              <a:ext uri="{FF2B5EF4-FFF2-40B4-BE49-F238E27FC236}">
                <a16:creationId xmlns:a16="http://schemas.microsoft.com/office/drawing/2014/main" id="{B0EB3480-088D-A609-F97B-7212AB7CE015}"/>
              </a:ext>
            </a:extLst>
          </p:cNvPr>
          <p:cNvSpPr txBox="1">
            <a:spLocks noChangeArrowheads="1"/>
          </p:cNvSpPr>
          <p:nvPr/>
        </p:nvSpPr>
        <p:spPr bwMode="auto">
          <a:xfrm>
            <a:off x="838200" y="1524000"/>
            <a:ext cx="1828800" cy="831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Session 1</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5 weeks</a:t>
            </a:r>
          </a:p>
        </p:txBody>
      </p:sp>
      <p:sp>
        <p:nvSpPr>
          <p:cNvPr id="34820" name="Text Box 10">
            <a:extLst>
              <a:ext uri="{FF2B5EF4-FFF2-40B4-BE49-F238E27FC236}">
                <a16:creationId xmlns:a16="http://schemas.microsoft.com/office/drawing/2014/main" id="{7A773CB0-3983-5C97-7F04-717DF47F65B6}"/>
              </a:ext>
            </a:extLst>
          </p:cNvPr>
          <p:cNvSpPr txBox="1">
            <a:spLocks noChangeArrowheads="1"/>
          </p:cNvSpPr>
          <p:nvPr/>
        </p:nvSpPr>
        <p:spPr bwMode="auto">
          <a:xfrm>
            <a:off x="3200400" y="1524000"/>
            <a:ext cx="1905000" cy="831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Session 2</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5 weeks</a:t>
            </a:r>
          </a:p>
        </p:txBody>
      </p:sp>
      <p:sp>
        <p:nvSpPr>
          <p:cNvPr id="34821" name="Text Box 11">
            <a:extLst>
              <a:ext uri="{FF2B5EF4-FFF2-40B4-BE49-F238E27FC236}">
                <a16:creationId xmlns:a16="http://schemas.microsoft.com/office/drawing/2014/main" id="{02459369-7E84-11DC-534E-594921C1C3A5}"/>
              </a:ext>
            </a:extLst>
          </p:cNvPr>
          <p:cNvSpPr txBox="1">
            <a:spLocks noChangeArrowheads="1"/>
          </p:cNvSpPr>
          <p:nvPr/>
        </p:nvSpPr>
        <p:spPr bwMode="auto">
          <a:xfrm>
            <a:off x="5791200" y="1524000"/>
            <a:ext cx="1676400" cy="831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Session 3</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5 weeks</a:t>
            </a:r>
          </a:p>
        </p:txBody>
      </p:sp>
      <p:sp>
        <p:nvSpPr>
          <p:cNvPr id="34822" name="Text Box 12">
            <a:extLst>
              <a:ext uri="{FF2B5EF4-FFF2-40B4-BE49-F238E27FC236}">
                <a16:creationId xmlns:a16="http://schemas.microsoft.com/office/drawing/2014/main" id="{1FDD4D22-3AEE-D318-D80C-5044077723FB}"/>
              </a:ext>
            </a:extLst>
          </p:cNvPr>
          <p:cNvSpPr txBox="1">
            <a:spLocks noChangeArrowheads="1"/>
          </p:cNvSpPr>
          <p:nvPr/>
        </p:nvSpPr>
        <p:spPr bwMode="auto">
          <a:xfrm>
            <a:off x="990600" y="25908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35 days</a:t>
            </a:r>
          </a:p>
        </p:txBody>
      </p:sp>
      <p:sp>
        <p:nvSpPr>
          <p:cNvPr id="34823" name="Text Box 13">
            <a:extLst>
              <a:ext uri="{FF2B5EF4-FFF2-40B4-BE49-F238E27FC236}">
                <a16:creationId xmlns:a16="http://schemas.microsoft.com/office/drawing/2014/main" id="{5D71D1C5-71B9-7A37-CEC6-5A42FDE7C282}"/>
              </a:ext>
            </a:extLst>
          </p:cNvPr>
          <p:cNvSpPr txBox="1">
            <a:spLocks noChangeArrowheads="1"/>
          </p:cNvSpPr>
          <p:nvPr/>
        </p:nvSpPr>
        <p:spPr bwMode="auto">
          <a:xfrm>
            <a:off x="3352800" y="25908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35 days</a:t>
            </a:r>
          </a:p>
        </p:txBody>
      </p:sp>
      <p:sp>
        <p:nvSpPr>
          <p:cNvPr id="34824" name="Text Box 14">
            <a:extLst>
              <a:ext uri="{FF2B5EF4-FFF2-40B4-BE49-F238E27FC236}">
                <a16:creationId xmlns:a16="http://schemas.microsoft.com/office/drawing/2014/main" id="{49ABBB67-6D29-38E6-11B0-9306782A01A9}"/>
              </a:ext>
            </a:extLst>
          </p:cNvPr>
          <p:cNvSpPr txBox="1">
            <a:spLocks noChangeArrowheads="1"/>
          </p:cNvSpPr>
          <p:nvPr/>
        </p:nvSpPr>
        <p:spPr bwMode="auto">
          <a:xfrm>
            <a:off x="6019800" y="25908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35 days</a:t>
            </a:r>
          </a:p>
        </p:txBody>
      </p:sp>
      <p:sp>
        <p:nvSpPr>
          <p:cNvPr id="34825" name="Text Box 22">
            <a:extLst>
              <a:ext uri="{FF2B5EF4-FFF2-40B4-BE49-F238E27FC236}">
                <a16:creationId xmlns:a16="http://schemas.microsoft.com/office/drawing/2014/main" id="{40767CA0-3ACB-E211-CC31-F8004F2F0C2A}"/>
              </a:ext>
            </a:extLst>
          </p:cNvPr>
          <p:cNvSpPr txBox="1">
            <a:spLocks noChangeArrowheads="1"/>
          </p:cNvSpPr>
          <p:nvPr/>
        </p:nvSpPr>
        <p:spPr bwMode="auto">
          <a:xfrm>
            <a:off x="1819188" y="3487184"/>
            <a:ext cx="73152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What is Claire’s withdrawal date?</a:t>
            </a: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Day 5 – it will be 72 days before Session 3 begins, however for the purpose of determining whether written confirmation is required, we consider the number of days from the end of the module the student ceased attending</a:t>
            </a: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It will be 49 days before Session 3 begins</a:t>
            </a:r>
          </a:p>
        </p:txBody>
      </p:sp>
      <p:sp>
        <p:nvSpPr>
          <p:cNvPr id="34826" name="Text Box 10">
            <a:extLst>
              <a:ext uri="{FF2B5EF4-FFF2-40B4-BE49-F238E27FC236}">
                <a16:creationId xmlns:a16="http://schemas.microsoft.com/office/drawing/2014/main" id="{4CC307E9-08A2-DDDC-8193-F12D1186AC43}"/>
              </a:ext>
            </a:extLst>
          </p:cNvPr>
          <p:cNvSpPr txBox="1">
            <a:spLocks noChangeArrowheads="1"/>
          </p:cNvSpPr>
          <p:nvPr/>
        </p:nvSpPr>
        <p:spPr bwMode="auto">
          <a:xfrm>
            <a:off x="2514600" y="2590800"/>
            <a:ext cx="6096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1 wk</a:t>
            </a: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break</a:t>
            </a:r>
          </a:p>
        </p:txBody>
      </p:sp>
      <p:sp>
        <p:nvSpPr>
          <p:cNvPr id="34827" name="Text Box 11">
            <a:extLst>
              <a:ext uri="{FF2B5EF4-FFF2-40B4-BE49-F238E27FC236}">
                <a16:creationId xmlns:a16="http://schemas.microsoft.com/office/drawing/2014/main" id="{BFB37244-6234-561F-C510-35D7FFFB5088}"/>
              </a:ext>
            </a:extLst>
          </p:cNvPr>
          <p:cNvSpPr txBox="1">
            <a:spLocks noChangeArrowheads="1"/>
          </p:cNvSpPr>
          <p:nvPr/>
        </p:nvSpPr>
        <p:spPr bwMode="auto">
          <a:xfrm>
            <a:off x="5105400" y="2667000"/>
            <a:ext cx="6858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1 wk</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break</a:t>
            </a:r>
          </a:p>
        </p:txBody>
      </p:sp>
      <p:cxnSp>
        <p:nvCxnSpPr>
          <p:cNvPr id="13" name="Straight Connector 12">
            <a:extLst>
              <a:ext uri="{FF2B5EF4-FFF2-40B4-BE49-F238E27FC236}">
                <a16:creationId xmlns:a16="http://schemas.microsoft.com/office/drawing/2014/main" id="{2D5256D6-BF9D-BAEF-BABD-3AA14ECF88A4}"/>
              </a:ext>
            </a:extLst>
          </p:cNvPr>
          <p:cNvCxnSpPr/>
          <p:nvPr/>
        </p:nvCxnSpPr>
        <p:spPr>
          <a:xfrm>
            <a:off x="3200400" y="1524000"/>
            <a:ext cx="1905000" cy="83820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C420A89-65F6-C340-CD3D-B0BA119F64FB}"/>
              </a:ext>
            </a:extLst>
          </p:cNvPr>
          <p:cNvCxnSpPr/>
          <p:nvPr/>
        </p:nvCxnSpPr>
        <p:spPr>
          <a:xfrm flipV="1">
            <a:off x="3200400" y="1524000"/>
            <a:ext cx="1905000" cy="838200"/>
          </a:xfrm>
          <a:prstGeom prst="line">
            <a:avLst/>
          </a:prstGeom>
        </p:spPr>
        <p:style>
          <a:lnRef idx="1">
            <a:schemeClr val="dk1"/>
          </a:lnRef>
          <a:fillRef idx="0">
            <a:schemeClr val="dk1"/>
          </a:fillRef>
          <a:effectRef idx="0">
            <a:schemeClr val="dk1"/>
          </a:effectRef>
          <a:fontRef idx="minor">
            <a:schemeClr val="tx1"/>
          </a:fontRef>
        </p:style>
      </p:cxnSp>
      <p:sp>
        <p:nvSpPr>
          <p:cNvPr id="34830" name="Slide Number Placeholder 3">
            <a:extLst>
              <a:ext uri="{FF2B5EF4-FFF2-40B4-BE49-F238E27FC236}">
                <a16:creationId xmlns:a16="http://schemas.microsoft.com/office/drawing/2014/main" id="{1AB36982-3F5C-2A26-DC73-2094E4E13C9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C8628565-32DB-4CCB-8755-CA78E0613B3C}" type="slidenum">
              <a:rPr kumimoji="0" lang="en-US" altLang="en-US" sz="900" b="0" i="0" u="none" strike="noStrike" kern="1200" cap="none" spc="0" normalizeH="0" baseline="0" noProof="0" smtClean="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l" defTabSz="457200" rtl="0" eaLnBrk="1" fontAlgn="base" latinLnBrk="0" hangingPunct="1">
                <a:lnSpc>
                  <a:spcPct val="100000"/>
                </a:lnSpc>
                <a:spcBef>
                  <a:spcPct val="0"/>
                </a:spcBef>
                <a:spcAft>
                  <a:spcPct val="0"/>
                </a:spcAft>
                <a:buClrTx/>
                <a:buSzTx/>
                <a:buFontTx/>
                <a:buNone/>
                <a:tabLst/>
                <a:defRPr/>
              </a:pPr>
              <a:t>45</a:t>
            </a:fld>
            <a:endParaRPr kumimoji="0" lang="en-US" altLang="en-US" sz="9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